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  <p:sldMasterId id="2147483676" r:id="rId2"/>
  </p:sldMasterIdLst>
  <p:notesMasterIdLst>
    <p:notesMasterId r:id="rId5"/>
  </p:notesMasterIdLst>
  <p:sldIdLst>
    <p:sldId id="259" r:id="rId3"/>
    <p:sldId id="258" r:id="rId4"/>
  </p:sldIdLst>
  <p:sldSz cx="7775575" cy="10907713"/>
  <p:notesSz cx="6794500" cy="9925050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99FFCC"/>
    <a:srgbClr val="FF6600"/>
    <a:srgbClr val="6087D5"/>
    <a:srgbClr val="FF9933"/>
    <a:srgbClr val="FF3300"/>
    <a:srgbClr val="FF0000"/>
    <a:srgbClr val="FF0066"/>
    <a:srgbClr val="FFCCFF"/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1578" y="-148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39838"/>
            <a:ext cx="23876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431"/>
            <a:ext cx="543560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645" y="9427076"/>
            <a:ext cx="2944283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587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172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829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466435"/>
            <a:fld id="{1692EC7A-34B3-494B-865E-2E5E33FCBCBA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66435"/>
              <a:t>2026/6/12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466435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66435"/>
            <a:fld id="{3057E30F-26DC-4CFC-83D2-375663B57D97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defTabSz="466435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14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4880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4404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215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266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992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379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020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309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6/12/2026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4" cy="2108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4"/>
            <a:ext cx="6706434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5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92EC7A-34B3-494B-865E-2E5E33FCBCBA}" type="datetimeFigureOut">
              <a:rPr kumimoji="1" lang="ja-JP" altLang="en-US" smtClean="0"/>
              <a:t>2026/6/12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60" y="10109836"/>
            <a:ext cx="2624256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5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7E30F-26DC-4CFC-83D2-375663B57D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092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</p:sldLayoutIdLst>
  <p:txStyles>
    <p:titleStyle>
      <a:lvl1pPr algn="l" defTabSz="771204" rtl="0" eaLnBrk="1" latinLnBrk="0" hangingPunct="1">
        <a:lnSpc>
          <a:spcPct val="90000"/>
        </a:lnSpc>
        <a:spcBef>
          <a:spcPct val="0"/>
        </a:spcBef>
        <a:buNone/>
        <a:defRPr kumimoji="1" sz="37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01" indent="-192801" algn="l" defTabSz="771204" rtl="0" eaLnBrk="1" latinLnBrk="0" hangingPunct="1">
        <a:lnSpc>
          <a:spcPct val="90000"/>
        </a:lnSpc>
        <a:spcBef>
          <a:spcPts val="844"/>
        </a:spcBef>
        <a:buFont typeface="Arial" panose="020B0604020202020204" pitchFamily="34" charset="0"/>
        <a:buChar char="•"/>
        <a:defRPr kumimoji="1" sz="2362" kern="1200">
          <a:solidFill>
            <a:schemeClr val="tx1"/>
          </a:solidFill>
          <a:latin typeface="+mn-lt"/>
          <a:ea typeface="+mn-ea"/>
          <a:cs typeface="+mn-cs"/>
        </a:defRPr>
      </a:lvl1pPr>
      <a:lvl2pPr marL="578403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2024" kern="1200">
          <a:solidFill>
            <a:schemeClr val="tx1"/>
          </a:solidFill>
          <a:latin typeface="+mn-lt"/>
          <a:ea typeface="+mn-ea"/>
          <a:cs typeface="+mn-cs"/>
        </a:defRPr>
      </a:lvl2pPr>
      <a:lvl3pPr marL="964005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686" kern="1200">
          <a:solidFill>
            <a:schemeClr val="tx1"/>
          </a:solidFill>
          <a:latin typeface="+mn-lt"/>
          <a:ea typeface="+mn-ea"/>
          <a:cs typeface="+mn-cs"/>
        </a:defRPr>
      </a:lvl3pPr>
      <a:lvl4pPr marL="1349607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4pPr>
      <a:lvl5pPr marL="1735210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5pPr>
      <a:lvl6pPr marL="2120812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6pPr>
      <a:lvl7pPr marL="2506414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7pPr>
      <a:lvl8pPr marL="2892016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8pPr>
      <a:lvl9pPr marL="3277619" indent="-192801" algn="l" defTabSz="771204" rtl="0" eaLnBrk="1" latinLnBrk="0" hangingPunct="1">
        <a:lnSpc>
          <a:spcPct val="90000"/>
        </a:lnSpc>
        <a:spcBef>
          <a:spcPts val="421"/>
        </a:spcBef>
        <a:buFont typeface="Arial" panose="020B0604020202020204" pitchFamily="34" charset="0"/>
        <a:buChar char="•"/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1pPr>
      <a:lvl2pPr marL="385602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2pPr>
      <a:lvl3pPr marL="771204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3pPr>
      <a:lvl4pPr marL="1156807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4pPr>
      <a:lvl5pPr marL="1542409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5pPr>
      <a:lvl6pPr marL="1928011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6pPr>
      <a:lvl7pPr marL="2313613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7pPr>
      <a:lvl8pPr marL="2699216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8pPr>
      <a:lvl9pPr marL="3084818" algn="l" defTabSz="771204" rtl="0" eaLnBrk="1" latinLnBrk="0" hangingPunct="1">
        <a:defRPr kumimoji="1" sz="15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microsoft.com/office/2007/relationships/hdphoto" Target="../media/hdphoto1.wdp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3" descr="C:\Users\TSUKAMOTO\Desktop\アスクル\セミナー\セミナー②.pn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681"/>
          <a:stretch/>
        </p:blipFill>
        <p:spPr bwMode="auto">
          <a:xfrm>
            <a:off x="-2" y="8910240"/>
            <a:ext cx="7775575" cy="1998396"/>
          </a:xfrm>
          <a:prstGeom prst="rect">
            <a:avLst/>
          </a:prstGeom>
          <a:solidFill>
            <a:srgbClr val="FFC000"/>
          </a:solidFill>
        </p:spPr>
      </p:pic>
      <p:pic>
        <p:nvPicPr>
          <p:cNvPr id="2" name="Picture 3" descr="C:\Users\TSUKAMOTO\Desktop\アスクル\セミナー\セミナー②.png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676"/>
          <a:stretch/>
        </p:blipFill>
        <p:spPr bwMode="auto">
          <a:xfrm>
            <a:off x="0" y="0"/>
            <a:ext cx="7775575" cy="362608"/>
          </a:xfrm>
          <a:prstGeom prst="rect">
            <a:avLst/>
          </a:prstGeom>
          <a:solidFill>
            <a:srgbClr val="FFC000"/>
          </a:solidFill>
        </p:spPr>
      </p:pic>
      <p:sp>
        <p:nvSpPr>
          <p:cNvPr id="3" name="正方形/長方形 2"/>
          <p:cNvSpPr/>
          <p:nvPr/>
        </p:nvSpPr>
        <p:spPr>
          <a:xfrm>
            <a:off x="1059324" y="412163"/>
            <a:ext cx="57486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ja-JP" sz="24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CMCA</a:t>
            </a:r>
            <a:r>
              <a:rPr lang="ja-JP" altLang="en-US" sz="2400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キャリアコンサルタント養成講習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378849" y="835457"/>
            <a:ext cx="7109639" cy="1015663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algn="ctr"/>
            <a:r>
              <a:rPr lang="ja-JP" altLang="en-US" sz="60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無料</a:t>
            </a:r>
            <a:r>
              <a:rPr lang="ja-JP" altLang="en-US" sz="6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説明会のご案内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891289" y="3370699"/>
            <a:ext cx="4031873" cy="4010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b="1" dirty="0">
                <a:solidFill>
                  <a:schemeClr val="accent5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～こんなお悩みにお答えします～</a:t>
            </a:r>
          </a:p>
        </p:txBody>
      </p:sp>
      <p:pic>
        <p:nvPicPr>
          <p:cNvPr id="1032" name="Picture 8" descr="C:\Users\TSUKAMOTO\Desktop\アスクル\セミナー\白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99FFCC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506" y="3758147"/>
            <a:ext cx="2133600" cy="1003831"/>
          </a:xfrm>
          <a:prstGeom prst="rect">
            <a:avLst/>
          </a:prstGeom>
          <a:noFill/>
        </p:spPr>
      </p:pic>
      <p:pic>
        <p:nvPicPr>
          <p:cNvPr id="1033" name="Picture 9" descr="C:\Users\TSUKAMOTO\Desktop\アスクル\セミナー\青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474" y="4846619"/>
            <a:ext cx="2120900" cy="956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正方形/長方形 7"/>
          <p:cNvSpPr/>
          <p:nvPr/>
        </p:nvSpPr>
        <p:spPr>
          <a:xfrm>
            <a:off x="542185" y="3842788"/>
            <a:ext cx="2289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そもそもどんな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資格なの？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詳しく知りたい。</a:t>
            </a:r>
          </a:p>
        </p:txBody>
      </p:sp>
      <p:pic>
        <p:nvPicPr>
          <p:cNvPr id="20" name="Picture 9" descr="C:\Users\TSUKAMOTO\Desktop\アスクル\セミナー\青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1577" y="4827553"/>
            <a:ext cx="2120900" cy="973152"/>
          </a:xfrm>
          <a:prstGeom prst="rect">
            <a:avLst/>
          </a:prstGeom>
          <a:noFill/>
        </p:spPr>
      </p:pic>
      <p:pic>
        <p:nvPicPr>
          <p:cNvPr id="21" name="Picture 9" descr="C:\Users\TSUKAMOTO\Desktop\アスクル\セミナー\青.png"/>
          <p:cNvPicPr>
            <a:picLocks noChangeAspect="1" noChangeArrowheads="1"/>
          </p:cNvPicPr>
          <p:nvPr/>
        </p:nvPicPr>
        <p:blipFill>
          <a:blip r:embed="rId4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4347" y="3758147"/>
            <a:ext cx="2120900" cy="1003831"/>
          </a:xfrm>
          <a:prstGeom prst="rect">
            <a:avLst/>
          </a:prstGeom>
          <a:noFill/>
        </p:spPr>
      </p:pic>
      <p:pic>
        <p:nvPicPr>
          <p:cNvPr id="22" name="Picture 8" descr="C:\Users\TSUKAMOTO\Desktop\アスクル\セミナー\白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99FFCC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0045" y="4844998"/>
            <a:ext cx="2133600" cy="956318"/>
          </a:xfrm>
          <a:prstGeom prst="rect">
            <a:avLst/>
          </a:prstGeom>
          <a:noFill/>
        </p:spPr>
      </p:pic>
      <p:pic>
        <p:nvPicPr>
          <p:cNvPr id="23" name="Picture 8" descr="C:\Users\TSUKAMOTO\Desktop\アスクル\セミナー\白.png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99FFCC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8878" y="3804775"/>
            <a:ext cx="2133600" cy="951344"/>
          </a:xfrm>
          <a:prstGeom prst="rect">
            <a:avLst/>
          </a:prstGeom>
          <a:noFill/>
        </p:spPr>
      </p:pic>
      <p:sp>
        <p:nvSpPr>
          <p:cNvPr id="9" name="正方形/長方形 8"/>
          <p:cNvSpPr/>
          <p:nvPr/>
        </p:nvSpPr>
        <p:spPr>
          <a:xfrm>
            <a:off x="2832162" y="3843886"/>
            <a:ext cx="220526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資格を取ったら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何に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使えるの？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5128878" y="3852250"/>
            <a:ext cx="210705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実際の講習は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どんな感じに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進むの？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512992" y="4891631"/>
            <a:ext cx="22896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お金はどのくらい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かかるの？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補助制度はない？</a:t>
            </a:r>
          </a:p>
        </p:txBody>
      </p:sp>
      <p:sp>
        <p:nvSpPr>
          <p:cNvPr id="12" name="正方形/長方形 11"/>
          <p:cNvSpPr/>
          <p:nvPr/>
        </p:nvSpPr>
        <p:spPr>
          <a:xfrm>
            <a:off x="2935678" y="4995430"/>
            <a:ext cx="194309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講師はどんな</a:t>
            </a:r>
            <a:endParaRPr lang="en-US" altLang="ja-JP" sz="1600" dirty="0">
              <a:solidFill>
                <a:schemeClr val="accent5">
                  <a:lumMod val="75000"/>
                </a:schemeClr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accent5">
                    <a:lumMod val="75000"/>
                  </a:schemeClr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人たちなの？</a:t>
            </a:r>
          </a:p>
        </p:txBody>
      </p:sp>
      <p:sp>
        <p:nvSpPr>
          <p:cNvPr id="16" name="正方形/長方形 15"/>
          <p:cNvSpPr/>
          <p:nvPr/>
        </p:nvSpPr>
        <p:spPr>
          <a:xfrm>
            <a:off x="5270767" y="4910753"/>
            <a:ext cx="18232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国家試験は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どんなことを</a:t>
            </a:r>
            <a:endParaRPr lang="en-US" altLang="ja-JP" sz="1600" dirty="0">
              <a:solidFill>
                <a:schemeClr val="bg1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  <a:p>
            <a:pPr algn="ctr"/>
            <a:r>
              <a:rPr lang="ja-JP" altLang="en-US" sz="1600" dirty="0">
                <a:solidFill>
                  <a:schemeClr val="bg1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するの？</a:t>
            </a:r>
          </a:p>
        </p:txBody>
      </p:sp>
      <p:sp>
        <p:nvSpPr>
          <p:cNvPr id="34" name="正方形/長方形 33"/>
          <p:cNvSpPr/>
          <p:nvPr/>
        </p:nvSpPr>
        <p:spPr>
          <a:xfrm>
            <a:off x="1500598" y="9068819"/>
            <a:ext cx="5916113" cy="30777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400" b="1" dirty="0">
                <a:solidFill>
                  <a:schemeClr val="accent5">
                    <a:lumMod val="50000"/>
                  </a:schemeClr>
                </a:solidFill>
              </a:rPr>
              <a:t>お問い合わせや参加をご希望の方は裏面をご確認ください。</a:t>
            </a:r>
          </a:p>
        </p:txBody>
      </p:sp>
      <p:sp>
        <p:nvSpPr>
          <p:cNvPr id="38" name="正方形/長方形 37"/>
          <p:cNvSpPr/>
          <p:nvPr/>
        </p:nvSpPr>
        <p:spPr>
          <a:xfrm>
            <a:off x="187063" y="9503755"/>
            <a:ext cx="7335663" cy="11238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466435">
              <a:lnSpc>
                <a:spcPct val="150000"/>
              </a:lnSpc>
            </a:pPr>
            <a:r>
              <a:rPr kumimoji="0" lang="en-US" altLang="ja-JP" sz="1600" kern="1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CMCA</a:t>
            </a:r>
            <a:r>
              <a:rPr kumimoji="0" lang="ja-JP" altLang="en-US" sz="1600" kern="1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キャリアコンサルタント養成講習　札幌事務局</a:t>
            </a:r>
          </a:p>
          <a:p>
            <a:pPr algn="just" defTabSz="466435">
              <a:lnSpc>
                <a:spcPct val="150000"/>
              </a:lnSpc>
            </a:pPr>
            <a:r>
              <a:rPr kumimoji="0" lang="ja-JP" altLang="en-US" sz="3400" kern="1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キャリアバンク札幌スキルアップセンター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663921" y="5861960"/>
            <a:ext cx="1392175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開催</a:t>
            </a:r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日程</a:t>
            </a:r>
          </a:p>
        </p:txBody>
      </p:sp>
      <p:pic>
        <p:nvPicPr>
          <p:cNvPr id="1026" name="Picture 2" descr="C:\Users\TSUKAMOTO\Desktop\アスクル\セミナー\枠.png"/>
          <p:cNvPicPr>
            <a:picLocks noChangeAspect="1" noChangeArrowheads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921" y="6278784"/>
            <a:ext cx="6538912" cy="1549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正方形/長方形 31"/>
          <p:cNvSpPr/>
          <p:nvPr/>
        </p:nvSpPr>
        <p:spPr>
          <a:xfrm>
            <a:off x="591474" y="6348200"/>
            <a:ext cx="9654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平日</a:t>
            </a:r>
            <a:endParaRPr lang="en-US" altLang="ja-JP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夜間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613622" y="7240466"/>
            <a:ext cx="965458" cy="4010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b="1" dirty="0">
                <a:solidFill>
                  <a:schemeClr val="bg1"/>
                </a:solidFill>
                <a:latin typeface="小塚ゴシック Pro B" pitchFamily="34" charset="-128"/>
                <a:ea typeface="小塚ゴシック Pro B" pitchFamily="34" charset="-128"/>
              </a:rPr>
              <a:t>週末</a:t>
            </a:r>
          </a:p>
        </p:txBody>
      </p:sp>
      <p:sp>
        <p:nvSpPr>
          <p:cNvPr id="27" name="正方形/長方形 26"/>
          <p:cNvSpPr/>
          <p:nvPr/>
        </p:nvSpPr>
        <p:spPr>
          <a:xfrm>
            <a:off x="2325075" y="6335265"/>
            <a:ext cx="4067449" cy="7096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7/30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（木）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18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20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</a:p>
          <a:p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8/ 6 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（木）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18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20</a:t>
            </a:r>
            <a:r>
              <a:rPr lang="ja-JP" altLang="en-US" sz="20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20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  <a:endParaRPr lang="ja-JP" altLang="en-US" sz="2000" b="1" dirty="0"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C3F1D7EA-15F9-30B4-CA81-4070CF172EEC}"/>
              </a:ext>
            </a:extLst>
          </p:cNvPr>
          <p:cNvSpPr/>
          <p:nvPr/>
        </p:nvSpPr>
        <p:spPr>
          <a:xfrm>
            <a:off x="1498236" y="7038173"/>
            <a:ext cx="576327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6/28</a:t>
            </a:r>
            <a:r>
              <a:rPr lang="ja-JP" altLang="en-US" sz="16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（日）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14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15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　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7/5</a:t>
            </a:r>
            <a:r>
              <a:rPr lang="ja-JP" altLang="en-US" sz="16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（日）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11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</a:p>
          <a:p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7/18</a:t>
            </a:r>
            <a:r>
              <a:rPr lang="ja-JP" altLang="en-US" sz="1600" b="1" dirty="0">
                <a:solidFill>
                  <a:srgbClr val="FF0000"/>
                </a:solidFill>
                <a:latin typeface="小塚ゴシック Pro B" pitchFamily="34" charset="-128"/>
                <a:ea typeface="小塚ゴシック Pro B" pitchFamily="34" charset="-128"/>
              </a:rPr>
              <a:t>（日）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11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　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8/8</a:t>
            </a:r>
            <a:r>
              <a:rPr lang="ja-JP" altLang="en-US" sz="1600" b="1" dirty="0">
                <a:solidFill>
                  <a:srgbClr val="0070C0"/>
                </a:solidFill>
                <a:latin typeface="小塚ゴシック Pro B" pitchFamily="34" charset="-128"/>
                <a:ea typeface="小塚ゴシック Pro B" pitchFamily="34" charset="-128"/>
              </a:rPr>
              <a:t>（土）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11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</a:p>
          <a:p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8/22</a:t>
            </a:r>
            <a:r>
              <a:rPr lang="ja-JP" altLang="en-US" sz="1600" b="1" dirty="0">
                <a:solidFill>
                  <a:srgbClr val="0070C0"/>
                </a:solidFill>
                <a:latin typeface="小塚ゴシック Pro B" pitchFamily="34" charset="-128"/>
                <a:ea typeface="小塚ゴシック Pro B" pitchFamily="34" charset="-128"/>
              </a:rPr>
              <a:t>（土）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00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～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11</a:t>
            </a:r>
            <a:r>
              <a:rPr lang="ja-JP" altLang="en-US" sz="1600" b="1" dirty="0">
                <a:latin typeface="小塚ゴシック Pro B" pitchFamily="34" charset="-128"/>
                <a:ea typeface="小塚ゴシック Pro B" pitchFamily="34" charset="-128"/>
              </a:rPr>
              <a:t>：</a:t>
            </a:r>
            <a:r>
              <a:rPr lang="en-US" altLang="ja-JP" sz="1600" b="1" dirty="0">
                <a:latin typeface="小塚ゴシック Pro B" pitchFamily="34" charset="-128"/>
                <a:ea typeface="小塚ゴシック Pro B" pitchFamily="34" charset="-128"/>
              </a:rPr>
              <a:t>30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F24CE0F0-E5AE-9B0D-A495-CF2CF652592F}"/>
              </a:ext>
            </a:extLst>
          </p:cNvPr>
          <p:cNvSpPr/>
          <p:nvPr/>
        </p:nvSpPr>
        <p:spPr>
          <a:xfrm>
            <a:off x="462223" y="1659007"/>
            <a:ext cx="6890004" cy="1633011"/>
          </a:xfrm>
          <a:prstGeom prst="rect">
            <a:avLst/>
          </a:prstGeom>
          <a:ln w="22225" cap="rnd">
            <a:noFill/>
            <a:bevel/>
          </a:ln>
        </p:spPr>
        <p:txBody>
          <a:bodyPr wrap="square">
            <a:spAutoFit/>
          </a:bodyPr>
          <a:lstStyle/>
          <a:p>
            <a:r>
              <a:rPr lang="ja-JP" altLang="ja-JP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「働く人の人生に伴走する専門家</a:t>
            </a:r>
            <a:r>
              <a:rPr lang="ja-JP" altLang="en-US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」の</a:t>
            </a:r>
            <a:r>
              <a:rPr lang="ja-JP" altLang="ja-JP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国家</a:t>
            </a:r>
            <a:r>
              <a:rPr lang="ja-JP" altLang="en-US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資格</a:t>
            </a:r>
            <a:endParaRPr lang="en-US" altLang="ja-JP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“キャリアコンサルタント”</a:t>
            </a:r>
            <a:r>
              <a:rPr lang="ja-JP" altLang="en-US" sz="2000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そんなキャリアコンサルタントを目指す皆様のため、養成講習の</a:t>
            </a:r>
            <a:r>
              <a:rPr lang="ja-JP" altLang="en-US" sz="2000" b="1" kern="100" dirty="0">
                <a:solidFill>
                  <a:srgbClr val="FF66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無料</a:t>
            </a:r>
            <a:r>
              <a:rPr lang="ja-JP" altLang="en-US" sz="2000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説明会を開催する</a:t>
            </a:r>
            <a:endParaRPr lang="en-US" altLang="ja-JP" sz="2000" b="1" kern="1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こととなりました。</a:t>
            </a:r>
            <a:endParaRPr lang="en-US" altLang="ja-JP" sz="2000" b="1" kern="1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r>
              <a:rPr lang="ja-JP" altLang="en-US" sz="2000" b="1" kern="1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資格取得を目指すあなた、ぜひご参加ください！</a:t>
            </a:r>
            <a:endParaRPr lang="en-US" altLang="ja-JP" sz="2000" b="1" kern="1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AC253A89-7EFF-1ACD-FC25-29F56AB84A3D}"/>
              </a:ext>
            </a:extLst>
          </p:cNvPr>
          <p:cNvSpPr/>
          <p:nvPr/>
        </p:nvSpPr>
        <p:spPr>
          <a:xfrm>
            <a:off x="2150813" y="5881207"/>
            <a:ext cx="428835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オンライン、会場どちらでも参加できます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B1922C6C-2291-4E1F-056B-87E491620188}"/>
              </a:ext>
            </a:extLst>
          </p:cNvPr>
          <p:cNvSpPr/>
          <p:nvPr/>
        </p:nvSpPr>
        <p:spPr>
          <a:xfrm>
            <a:off x="638718" y="7887207"/>
            <a:ext cx="762847" cy="400110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20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会場</a:t>
            </a:r>
            <a:endParaRPr lang="ja-JP" altLang="en-US" sz="2000" b="1" dirty="0">
              <a:solidFill>
                <a:schemeClr val="bg1"/>
              </a:solidFill>
              <a:latin typeface="小塚ゴシック Pro B" pitchFamily="34" charset="-128"/>
              <a:ea typeface="小塚ゴシック Pro B" pitchFamily="34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963C5A3-D615-0D3B-9608-B9BE1CD4BDAC}"/>
              </a:ext>
            </a:extLst>
          </p:cNvPr>
          <p:cNvSpPr/>
          <p:nvPr/>
        </p:nvSpPr>
        <p:spPr>
          <a:xfrm>
            <a:off x="1424529" y="7768632"/>
            <a:ext cx="5910683" cy="12410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466435">
              <a:lnSpc>
                <a:spcPct val="150000"/>
              </a:lnSpc>
            </a:pPr>
            <a:r>
              <a:rPr kumimoji="0" lang="ja-JP" altLang="en-US" sz="2000" b="1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キャリアバンク札幌スキルアップセンター</a:t>
            </a:r>
            <a:endParaRPr kumimoji="0" lang="en-US" altLang="ja-JP" sz="2000" b="1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 defTabSz="466435">
              <a:lnSpc>
                <a:spcPct val="150000"/>
              </a:lnSpc>
            </a:pPr>
            <a:r>
              <a:rPr kumimoji="0" lang="ja-JP" altLang="en-US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札幌市中央区北</a:t>
            </a:r>
            <a:r>
              <a:rPr kumimoji="0" lang="en-US" altLang="ja-JP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条西</a:t>
            </a:r>
            <a:r>
              <a:rPr kumimoji="0" lang="en-US" altLang="ja-JP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5</a:t>
            </a:r>
            <a:r>
              <a:rPr kumimoji="0" lang="ja-JP" altLang="en-US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丁目</a:t>
            </a:r>
            <a:r>
              <a:rPr kumimoji="0" lang="en-US" altLang="ja-JP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7</a:t>
            </a:r>
            <a:r>
              <a:rPr kumimoji="0" lang="ja-JP" altLang="en-US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番地　</a:t>
            </a:r>
            <a:r>
              <a:rPr kumimoji="0" lang="en-US" altLang="ja-JP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Sapporo55 5</a:t>
            </a:r>
            <a:r>
              <a:rPr kumimoji="0" lang="ja-JP" altLang="en-US" sz="14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階</a:t>
            </a:r>
            <a:endParaRPr kumimoji="0" lang="en-US" altLang="ja-JP" sz="1400" kern="1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Times New Roman" panose="02020603050405020304" pitchFamily="18" charset="0"/>
            </a:endParaRPr>
          </a:p>
          <a:p>
            <a:pPr algn="just" defTabSz="466435">
              <a:lnSpc>
                <a:spcPct val="150000"/>
              </a:lnSpc>
            </a:pPr>
            <a:r>
              <a:rPr kumimoji="0" lang="ja-JP" altLang="en-US" sz="16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　　　　　　　　　　　　　　　　　　　　　</a:t>
            </a:r>
            <a:r>
              <a:rPr kumimoji="0" lang="ja-JP" altLang="en-US" sz="1200" kern="1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（紀伊國屋書店様のビルです）</a:t>
            </a:r>
          </a:p>
        </p:txBody>
      </p:sp>
    </p:spTree>
    <p:extLst>
      <p:ext uri="{BB962C8B-B14F-4D97-AF65-F5344CB8AC3E}">
        <p14:creationId xmlns:p14="http://schemas.microsoft.com/office/powerpoint/2010/main" val="3210186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296087" y="373106"/>
            <a:ext cx="7139329" cy="783570"/>
          </a:xfrm>
        </p:spPr>
        <p:txBody>
          <a:bodyPr>
            <a:normAutofit fontScale="90000"/>
          </a:bodyPr>
          <a:lstStyle/>
          <a:p>
            <a:pPr algn="dist"/>
            <a:r>
              <a:rPr lang="en-US" altLang="ja-JP" sz="2755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CMCA</a:t>
            </a:r>
            <a:r>
              <a:rPr lang="ja-JP" altLang="en-US" sz="2755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キャリアコンサルタント養成講習</a:t>
            </a:r>
            <a:br>
              <a:rPr lang="en-US" altLang="ja-JP" sz="370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</a:br>
            <a:r>
              <a:rPr lang="en-US" altLang="ja-JP" sz="370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【</a:t>
            </a:r>
            <a:r>
              <a:rPr lang="ja-JP" altLang="en-US" sz="370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無料説明会申込書</a:t>
            </a:r>
            <a:r>
              <a:rPr lang="en-US" altLang="ja-JP" sz="3701" dirty="0">
                <a:latin typeface="HGｺﾞｼｯｸE" panose="020B0909000000000000" pitchFamily="49" charset="-128"/>
                <a:ea typeface="HGｺﾞｼｯｸE" panose="020B0909000000000000" pitchFamily="49" charset="-128"/>
              </a:rPr>
              <a:t>】</a:t>
            </a:r>
            <a:endParaRPr lang="ja-JP" altLang="en-US" sz="3701" dirty="0">
              <a:latin typeface="HGｺﾞｼｯｸE" panose="020B0909000000000000" pitchFamily="49" charset="-128"/>
              <a:ea typeface="HGｺﾞｼｯｸE" panose="020B0909000000000000" pitchFamily="49" charset="-128"/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</p:nvPr>
        </p:nvGraphicFramePr>
        <p:xfrm>
          <a:off x="341613" y="1150526"/>
          <a:ext cx="7073224" cy="961912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366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36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5737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お名前（ふりがな）</a:t>
                      </a: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職業</a:t>
                      </a: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330"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電話番号</a:t>
                      </a: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en-US" altLang="ja-JP" sz="12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e-mail</a:t>
                      </a: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1818">
                <a:tc gridSpan="2">
                  <a:txBody>
                    <a:bodyPr/>
                    <a:lstStyle/>
                    <a:p>
                      <a:pPr>
                        <a:lnSpc>
                          <a:spcPts val="1100"/>
                        </a:lnSpc>
                      </a:pPr>
                      <a:r>
                        <a:rPr kumimoji="1" lang="ja-JP" altLang="en-US" sz="12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ご住所　〒</a:t>
                      </a: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en-US" altLang="ja-JP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>
                        <a:lnSpc>
                          <a:spcPts val="1100"/>
                        </a:lnSpc>
                      </a:pPr>
                      <a:endParaRPr kumimoji="1" lang="ja-JP" altLang="en-US" sz="12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079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7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説　明　会　申　込　日</a:t>
                      </a:r>
                    </a:p>
                  </a:txBody>
                  <a:tcPr marL="105767" marR="105767" marT="52884" marB="52884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32046">
                <a:tc gridSpan="2"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r"/>
                          <a:tab pos="1635125" algn="l"/>
                          <a:tab pos="1890395" algn="l"/>
                        </a:tabLst>
                        <a:defRPr/>
                      </a:pPr>
                      <a:r>
                        <a:rPr kumimoji="1" lang="ja-JP" altLang="en-US" sz="16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◆ご希望の日にちに</a:t>
                      </a:r>
                      <a:r>
                        <a:rPr kumimoji="1" lang="ja-JP" altLang="ja-JP" sz="16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☑</a:t>
                      </a:r>
                      <a:r>
                        <a:rPr kumimoji="1" lang="ja-JP" altLang="en-US" sz="1600" b="1" kern="1200" dirty="0">
                          <a:solidFill>
                            <a:schemeClr val="tx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をご記入ください。</a:t>
                      </a:r>
                      <a:endParaRPr kumimoji="1" lang="en-US" altLang="ja-JP" sz="1600" b="1" kern="1200" dirty="0">
                        <a:solidFill>
                          <a:schemeClr val="tx1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marL="105767" marR="105767" marT="52884" marB="52884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39354">
                <a:tc gridSpan="2">
                  <a:txBody>
                    <a:bodyPr/>
                    <a:lstStyle/>
                    <a:p>
                      <a:pPr marL="0" marR="0" lvl="0" indent="0" algn="just" defTabSz="77751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r"/>
                          <a:tab pos="1635125" algn="l"/>
                          <a:tab pos="1890395" algn="l"/>
                        </a:tabLst>
                        <a:defRPr/>
                      </a:pPr>
                      <a:r>
                        <a:rPr kumimoji="1" lang="ja-JP" altLang="en-US" sz="18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◆</a:t>
                      </a:r>
                      <a:r>
                        <a:rPr kumimoji="1" lang="ja-JP" altLang="en-US" sz="1400" b="1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日程が合わず個別説明をご希望の場合は、ご希望の日時と場所をご記入下さい。</a:t>
                      </a:r>
                      <a:endParaRPr kumimoji="1" lang="en-US" altLang="ja-JP" sz="1400" b="1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just" defTabSz="77751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r"/>
                          <a:tab pos="1635125" algn="l"/>
                          <a:tab pos="1890395" algn="l"/>
                        </a:tabLst>
                        <a:defRPr/>
                      </a:pPr>
                      <a:endParaRPr kumimoji="1" lang="en-US" altLang="ja-JP" sz="18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just" defTabSz="77751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r"/>
                          <a:tab pos="1635125" algn="l"/>
                          <a:tab pos="1890395" algn="l"/>
                        </a:tabLst>
                        <a:defRPr/>
                      </a:pPr>
                      <a:endParaRPr kumimoji="1" lang="en-US" altLang="ja-JP" sz="18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just" defTabSz="77751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r"/>
                          <a:tab pos="1635125" algn="l"/>
                          <a:tab pos="1890395" algn="l"/>
                        </a:tabLst>
                        <a:defRPr/>
                      </a:pPr>
                      <a:endParaRPr kumimoji="1" lang="en-US" altLang="ja-JP" sz="18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just" defTabSz="777514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600200" algn="r"/>
                          <a:tab pos="1635125" algn="l"/>
                          <a:tab pos="1890395" algn="l"/>
                        </a:tabLst>
                        <a:defRPr/>
                      </a:pPr>
                      <a:r>
                        <a:rPr kumimoji="1" lang="en-US" altLang="ja-JP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※</a:t>
                      </a:r>
                      <a:r>
                        <a:rPr kumimoji="1" lang="ja-JP" altLang="en-US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確認後、メールにてご案内しますので、必ずメールアドレスをご記入ください。</a:t>
                      </a:r>
                      <a:br>
                        <a:rPr kumimoji="1" lang="en-US" altLang="ja-JP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</a:br>
                      <a:r>
                        <a:rPr kumimoji="1" lang="en-US" altLang="ja-JP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※</a:t>
                      </a:r>
                      <a:r>
                        <a:rPr kumimoji="1" lang="ja-JP" altLang="en-US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</a:t>
                      </a:r>
                      <a:r>
                        <a:rPr kumimoji="1" lang="en-US" altLang="ja-JP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@cb-school.com</a:t>
                      </a:r>
                      <a:r>
                        <a:rPr kumimoji="1" lang="ja-JP" altLang="en-US" sz="1600" b="1" dirty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」のドメインを受信可能に設定しておいてください。</a:t>
                      </a:r>
                      <a:endParaRPr kumimoji="1" lang="en-US" altLang="ja-JP" sz="16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3021">
                <a:tc gridSpan="2">
                  <a:txBody>
                    <a:bodyPr/>
                    <a:lstStyle/>
                    <a:p>
                      <a:pPr algn="l"/>
                      <a:endParaRPr kumimoji="1" lang="en-US" altLang="ja-JP" sz="1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83742">
                <a:tc gridSpan="2">
                  <a:txBody>
                    <a:bodyPr/>
                    <a:lstStyle/>
                    <a:p>
                      <a:pPr algn="l"/>
                      <a:endParaRPr kumimoji="1" lang="ja-JP" altLang="en-US" sz="17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marL="105767" marR="105767" marT="52884" marB="52884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テキスト ボックス 2">
            <a:extLst>
              <a:ext uri="{FF2B5EF4-FFF2-40B4-BE49-F238E27FC236}">
                <a16:creationId xmlns:a16="http://schemas.microsoft.com/office/drawing/2014/main" id="{734E31FD-635E-4AFA-A593-F1009D87E25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159" y="8449854"/>
            <a:ext cx="7095258" cy="439056"/>
          </a:xfrm>
          <a:prstGeom prst="rect">
            <a:avLst/>
          </a:prstGeom>
          <a:noFill/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rot="0" vert="horz" wrap="square" lIns="93286" tIns="46643" rIns="93286" bIns="46643" anchor="t" anchorCtr="0">
            <a:noAutofit/>
          </a:bodyPr>
          <a:lstStyle/>
          <a:p>
            <a:pPr algn="just" defTabSz="466435"/>
            <a:r>
              <a:rPr kumimoji="0" lang="en-US" altLang="ja-JP" sz="1642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CMCA</a:t>
            </a:r>
            <a:r>
              <a:rPr kumimoji="0" lang="ja-JP" altLang="en-US" sz="1642" b="1" kern="1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キャリアコンサルタント養成講習　札幌事務局</a:t>
            </a:r>
            <a:endParaRPr kumimoji="0" lang="ja-JP" altLang="en-US" sz="1642" kern="100" dirty="0">
              <a:solidFill>
                <a:prstClr val="black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B25D5F22-751B-4FC4-A6B4-EEEB196FB9AA}"/>
              </a:ext>
            </a:extLst>
          </p:cNvPr>
          <p:cNvGraphicFramePr>
            <a:graphicFrameLocks noGrp="1"/>
          </p:cNvGraphicFramePr>
          <p:nvPr/>
        </p:nvGraphicFramePr>
        <p:xfrm>
          <a:off x="616460" y="6295141"/>
          <a:ext cx="6523532" cy="11349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5193">
                  <a:extLst>
                    <a:ext uri="{9D8B030D-6E8A-4147-A177-3AD203B41FA5}">
                      <a16:colId xmlns:a16="http://schemas.microsoft.com/office/drawing/2014/main" val="4056474311"/>
                    </a:ext>
                  </a:extLst>
                </a:gridCol>
                <a:gridCol w="1652971">
                  <a:extLst>
                    <a:ext uri="{9D8B030D-6E8A-4147-A177-3AD203B41FA5}">
                      <a16:colId xmlns:a16="http://schemas.microsoft.com/office/drawing/2014/main" val="1219717951"/>
                    </a:ext>
                  </a:extLst>
                </a:gridCol>
                <a:gridCol w="1489310">
                  <a:extLst>
                    <a:ext uri="{9D8B030D-6E8A-4147-A177-3AD203B41FA5}">
                      <a16:colId xmlns:a16="http://schemas.microsoft.com/office/drawing/2014/main" val="3714751245"/>
                    </a:ext>
                  </a:extLst>
                </a:gridCol>
                <a:gridCol w="1786058">
                  <a:extLst>
                    <a:ext uri="{9D8B030D-6E8A-4147-A177-3AD203B41FA5}">
                      <a16:colId xmlns:a16="http://schemas.microsoft.com/office/drawing/2014/main" val="4221237308"/>
                    </a:ext>
                  </a:extLst>
                </a:gridCol>
              </a:tblGrid>
              <a:tr h="378328"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希望日</a:t>
                      </a: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時　間</a:t>
                      </a: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場　所</a:t>
                      </a: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59863362"/>
                  </a:ext>
                </a:extLst>
              </a:tr>
              <a:tr h="3783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第一希望</a:t>
                      </a: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ご来場　／　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ZOOM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57090968"/>
                  </a:ext>
                </a:extLst>
              </a:tr>
              <a:tr h="3783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第二希望</a:t>
                      </a: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ご来場　／　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ZOOM</a:t>
                      </a: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93286" marR="93286" marT="46643" marB="4664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2912401"/>
                  </a:ext>
                </a:extLst>
              </a:tr>
            </a:tbl>
          </a:graphicData>
        </a:graphic>
      </p:graphicFrame>
      <p:pic>
        <p:nvPicPr>
          <p:cNvPr id="12" name="図 11">
            <a:extLst>
              <a:ext uri="{FF2B5EF4-FFF2-40B4-BE49-F238E27FC236}">
                <a16:creationId xmlns:a16="http://schemas.microsoft.com/office/drawing/2014/main" id="{35181A64-9134-4CA2-B245-FD7C774044B9}"/>
              </a:ext>
            </a:extLst>
          </p:cNvPr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0240" y="9780689"/>
            <a:ext cx="749407" cy="749407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C94BAE3-EDE0-4A54-AA4D-C24F7261522C}"/>
              </a:ext>
            </a:extLst>
          </p:cNvPr>
          <p:cNvGrpSpPr/>
          <p:nvPr/>
        </p:nvGrpSpPr>
        <p:grpSpPr>
          <a:xfrm>
            <a:off x="451910" y="8820474"/>
            <a:ext cx="6871754" cy="1671189"/>
            <a:chOff x="432389" y="8947296"/>
            <a:chExt cx="6735739" cy="1638111"/>
          </a:xfrm>
        </p:grpSpPr>
        <p:sp>
          <p:nvSpPr>
            <p:cNvPr id="7" name="テキスト ボックス 2">
              <a:extLst>
                <a:ext uri="{FF2B5EF4-FFF2-40B4-BE49-F238E27FC236}">
                  <a16:creationId xmlns:a16="http://schemas.microsoft.com/office/drawing/2014/main" id="{58E8A8DA-DDEB-4E14-A6C0-690AA76FC9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389" y="8947296"/>
              <a:ext cx="6735739" cy="7527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3286" tIns="46643" rIns="93286" bIns="46643" anchor="t" anchorCtr="0">
              <a:spAutoFit/>
            </a:bodyPr>
            <a:lstStyle/>
            <a:p>
              <a:pPr algn="just" defTabSz="466435">
                <a:lnSpc>
                  <a:spcPct val="150000"/>
                </a:lnSpc>
              </a:pPr>
              <a:r>
                <a:rPr kumimoji="0" lang="ja-JP" altLang="en-US" sz="1632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キャリアバンク札幌スキルアップセンター</a:t>
              </a:r>
            </a:p>
            <a:p>
              <a:pPr algn="just" defTabSz="466435">
                <a:lnSpc>
                  <a:spcPct val="150000"/>
                </a:lnSpc>
              </a:pPr>
              <a:r>
                <a:rPr kumimoji="0" lang="ja-JP" alt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札幌市中央区北</a:t>
              </a:r>
              <a:r>
                <a:rPr kumimoji="0" 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5</a:t>
              </a:r>
              <a:r>
                <a:rPr kumimoji="0" lang="ja-JP" alt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条西</a:t>
              </a:r>
              <a:r>
                <a:rPr kumimoji="0" 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5</a:t>
              </a:r>
              <a:r>
                <a:rPr kumimoji="0" lang="ja-JP" alt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丁目</a:t>
              </a:r>
              <a:r>
                <a:rPr kumimoji="0" 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7</a:t>
              </a:r>
              <a:r>
                <a:rPr kumimoji="0" lang="ja-JP" alt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番地　</a:t>
              </a:r>
              <a:r>
                <a:rPr kumimoji="0" 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Sapporo55 5</a:t>
              </a:r>
              <a:r>
                <a:rPr kumimoji="0" lang="ja-JP" altLang="en-US" sz="1428" kern="1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階（紀伊國屋書店様のビルです）</a:t>
              </a:r>
            </a:p>
          </p:txBody>
        </p:sp>
        <p:pic>
          <p:nvPicPr>
            <p:cNvPr id="10" name="図 9" descr="電話・TELのアイコン素材 | 無料のアイコンイラスト集 icon-pit">
              <a:extLst>
                <a:ext uri="{FF2B5EF4-FFF2-40B4-BE49-F238E27FC236}">
                  <a16:creationId xmlns:a16="http://schemas.microsoft.com/office/drawing/2014/main" id="{99C68C8A-8ED6-4005-80DC-69A5AC6B233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3906" y="9657540"/>
              <a:ext cx="451375" cy="451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1" name="図 10" descr="青ラインメールアイコンイラストのフリー素材｜イラストイメージ">
              <a:extLst>
                <a:ext uri="{FF2B5EF4-FFF2-40B4-BE49-F238E27FC236}">
                  <a16:creationId xmlns:a16="http://schemas.microsoft.com/office/drawing/2014/main" id="{6C3CC594-DEFD-4005-99DC-818431D463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46169" y="10069461"/>
              <a:ext cx="515946" cy="51594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666B3221-7670-4922-AB66-6F207E557525}"/>
                </a:ext>
              </a:extLst>
            </p:cNvPr>
            <p:cNvSpPr txBox="1"/>
            <p:nvPr/>
          </p:nvSpPr>
          <p:spPr>
            <a:xfrm>
              <a:off x="838147" y="9757390"/>
              <a:ext cx="1713461" cy="345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66435"/>
              <a:r>
                <a:rPr lang="en-US" altLang="ja-JP" sz="1642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011-252-5740</a:t>
              </a:r>
              <a:endParaRPr lang="ja-JP" altLang="en-US" sz="1642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endParaRPr>
            </a:p>
          </p:txBody>
        </p:sp>
        <p:sp>
          <p:nvSpPr>
            <p:cNvPr id="14" name="テキスト ボックス 13">
              <a:extLst>
                <a:ext uri="{FF2B5EF4-FFF2-40B4-BE49-F238E27FC236}">
                  <a16:creationId xmlns:a16="http://schemas.microsoft.com/office/drawing/2014/main" id="{28B14DDA-53AC-4863-A301-2D5FF1D6E502}"/>
                </a:ext>
              </a:extLst>
            </p:cNvPr>
            <p:cNvSpPr txBox="1"/>
            <p:nvPr/>
          </p:nvSpPr>
          <p:spPr>
            <a:xfrm>
              <a:off x="3802724" y="10196729"/>
              <a:ext cx="2601216" cy="345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66435"/>
              <a:r>
                <a:rPr lang="en-US" altLang="ja-JP" sz="1642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cmca@cb-school.com</a:t>
              </a:r>
              <a:endParaRPr lang="ja-JP" altLang="en-US" sz="1642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endParaRPr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FA5A91B2-1C42-423A-878B-B3EC37EAE715}"/>
                </a:ext>
              </a:extLst>
            </p:cNvPr>
            <p:cNvSpPr txBox="1"/>
            <p:nvPr/>
          </p:nvSpPr>
          <p:spPr>
            <a:xfrm>
              <a:off x="3802727" y="9725275"/>
              <a:ext cx="3161665" cy="345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66435"/>
              <a:r>
                <a:rPr lang="en-US" altLang="ja-JP" sz="1642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http://www.skillup-s.com/</a:t>
              </a:r>
              <a:endParaRPr lang="ja-JP" altLang="en-US" sz="1642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endParaRPr>
            </a:p>
          </p:txBody>
        </p:sp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A53DC8D5-F17F-42FF-AE03-A12932F29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32390" y="10163905"/>
              <a:ext cx="403518" cy="397627"/>
            </a:xfrm>
            <a:prstGeom prst="rect">
              <a:avLst/>
            </a:prstGeom>
          </p:spPr>
        </p:pic>
        <p:pic>
          <p:nvPicPr>
            <p:cNvPr id="17" name="図 16" descr="画像URLの無い画像にURLをつける方法 - 副業！スモビジ">
              <a:extLst>
                <a:ext uri="{FF2B5EF4-FFF2-40B4-BE49-F238E27FC236}">
                  <a16:creationId xmlns:a16="http://schemas.microsoft.com/office/drawing/2014/main" id="{94A6D141-A514-439A-8770-56F3B409E0D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78455" y="9701015"/>
              <a:ext cx="451375" cy="42218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78DBD399-3868-49BC-8A47-0BD0496D2B28}"/>
                </a:ext>
              </a:extLst>
            </p:cNvPr>
            <p:cNvSpPr txBox="1"/>
            <p:nvPr/>
          </p:nvSpPr>
          <p:spPr>
            <a:xfrm>
              <a:off x="829830" y="10171740"/>
              <a:ext cx="1713461" cy="3450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defTabSz="466435"/>
              <a:r>
                <a:rPr lang="en-US" altLang="ja-JP" sz="1642" dirty="0">
                  <a:solidFill>
                    <a:prstClr val="black"/>
                  </a:solidFill>
                  <a:latin typeface="Calibri" panose="020F0502020204030204"/>
                  <a:ea typeface="游ゴシック" panose="020B0400000000000000" pitchFamily="50" charset="-128"/>
                </a:rPr>
                <a:t>011-207-6541</a:t>
              </a:r>
              <a:endParaRPr lang="ja-JP" altLang="en-US" sz="1642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endParaRPr>
            </a:p>
          </p:txBody>
        </p:sp>
      </p:grpSp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9C4959BC-3AFD-4E09-BDAF-5513B08F6893}"/>
              </a:ext>
            </a:extLst>
          </p:cNvPr>
          <p:cNvGraphicFramePr>
            <a:graphicFrameLocks noGrp="1"/>
          </p:cNvGraphicFramePr>
          <p:nvPr/>
        </p:nvGraphicFramePr>
        <p:xfrm>
          <a:off x="539674" y="3981448"/>
          <a:ext cx="6652156" cy="17319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4677">
                  <a:extLst>
                    <a:ext uri="{9D8B030D-6E8A-4147-A177-3AD203B41FA5}">
                      <a16:colId xmlns:a16="http://schemas.microsoft.com/office/drawing/2014/main" val="1859522053"/>
                    </a:ext>
                  </a:extLst>
                </a:gridCol>
                <a:gridCol w="607743">
                  <a:extLst>
                    <a:ext uri="{9D8B030D-6E8A-4147-A177-3AD203B41FA5}">
                      <a16:colId xmlns:a16="http://schemas.microsoft.com/office/drawing/2014/main" val="4205669018"/>
                    </a:ext>
                  </a:extLst>
                </a:gridCol>
                <a:gridCol w="1607810">
                  <a:extLst>
                    <a:ext uri="{9D8B030D-6E8A-4147-A177-3AD203B41FA5}">
                      <a16:colId xmlns:a16="http://schemas.microsoft.com/office/drawing/2014/main" val="2168786133"/>
                    </a:ext>
                  </a:extLst>
                </a:gridCol>
                <a:gridCol w="485867">
                  <a:extLst>
                    <a:ext uri="{9D8B030D-6E8A-4147-A177-3AD203B41FA5}">
                      <a16:colId xmlns:a16="http://schemas.microsoft.com/office/drawing/2014/main" val="200948557"/>
                    </a:ext>
                  </a:extLst>
                </a:gridCol>
                <a:gridCol w="1681100">
                  <a:extLst>
                    <a:ext uri="{9D8B030D-6E8A-4147-A177-3AD203B41FA5}">
                      <a16:colId xmlns:a16="http://schemas.microsoft.com/office/drawing/2014/main" val="607281062"/>
                    </a:ext>
                  </a:extLst>
                </a:gridCol>
                <a:gridCol w="464959">
                  <a:extLst>
                    <a:ext uri="{9D8B030D-6E8A-4147-A177-3AD203B41FA5}">
                      <a16:colId xmlns:a16="http://schemas.microsoft.com/office/drawing/2014/main" val="2121717101"/>
                    </a:ext>
                  </a:extLst>
                </a:gridCol>
              </a:tblGrid>
              <a:tr h="332636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平日夜間開催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</a:rPr>
                        <a:t>　　週末開催</a:t>
                      </a: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b="1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8010896"/>
                  </a:ext>
                </a:extLst>
              </a:tr>
              <a:tr h="466432"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7/30</a:t>
                      </a:r>
                      <a:r>
                        <a:rPr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（木）</a:t>
                      </a:r>
                      <a:endParaRPr lang="en-US" altLang="ja-JP" sz="1200" b="1" kern="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00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6/28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（日）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　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～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30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8/8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（土）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14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～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30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34801493"/>
                  </a:ext>
                </a:extLst>
              </a:tr>
              <a:tr h="466432"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kern="12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8/6</a:t>
                      </a:r>
                      <a:r>
                        <a:rPr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（木）</a:t>
                      </a:r>
                      <a:endParaRPr lang="en-US" altLang="ja-JP" sz="1200" b="1" kern="1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　　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30</a:t>
                      </a: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kumimoji="1" lang="ja-JP" altLang="en-US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：</a:t>
                      </a:r>
                      <a:r>
                        <a:rPr kumimoji="1" lang="en-US" altLang="ja-JP" sz="1200" b="1" kern="100" dirty="0">
                          <a:solidFill>
                            <a:schemeClr val="tx1"/>
                          </a:solidFill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Times New Roman" panose="02020603050405020304" pitchFamily="18" charset="0"/>
                        </a:rPr>
                        <a:t>00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7/5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（日）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　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～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30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8/22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（土）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　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～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30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36225086"/>
                  </a:ext>
                </a:extLst>
              </a:tr>
              <a:tr h="466432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1" kern="1200" dirty="0">
                          <a:solidFill>
                            <a:schemeClr val="tx1"/>
                          </a:solidFill>
                          <a:effectLst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7751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solidFill>
                          <a:schemeClr val="tx1"/>
                        </a:solidFill>
                        <a:latin typeface="ＭＳ Ｐ明朝" panose="02020600040205080304" pitchFamily="18" charset="-128"/>
                        <a:ea typeface="ＭＳ Ｐ明朝" panose="02020600040205080304" pitchFamily="18" charset="-128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□ 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7/18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（日）</a:t>
                      </a:r>
                      <a:endParaRPr kumimoji="1" lang="en-US" altLang="ja-JP" sz="12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　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00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～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11</a:t>
                      </a: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：</a:t>
                      </a:r>
                      <a:r>
                        <a:rPr kumimoji="1" lang="en-US" altLang="ja-JP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30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ＭＳ Ｐ明朝" panose="02020600040205080304" pitchFamily="18" charset="-128"/>
                          <a:ea typeface="ＭＳ Ｐ明朝" panose="02020600040205080304" pitchFamily="18" charset="-128"/>
                          <a:cs typeface="+mn-cs"/>
                        </a:rPr>
                        <a:t>　</a:t>
                      </a: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marL="93286" marR="93286" marT="46643" marB="4664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ＭＳ Ｐ明朝" panose="02020600040205080304" pitchFamily="18" charset="-128"/>
                        <a:ea typeface="ＭＳ Ｐ明朝" panose="02020600040205080304" pitchFamily="18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BlToT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6388559"/>
                  </a:ext>
                </a:extLst>
              </a:tr>
            </a:tbl>
          </a:graphicData>
        </a:graphic>
      </p:graphicFrame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E237267-4EB2-4A69-9C14-56CA44A41789}"/>
              </a:ext>
            </a:extLst>
          </p:cNvPr>
          <p:cNvSpPr txBox="1"/>
          <p:nvPr/>
        </p:nvSpPr>
        <p:spPr>
          <a:xfrm>
            <a:off x="362194" y="3732189"/>
            <a:ext cx="6839918" cy="2492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66435"/>
            <a:r>
              <a:rPr lang="en-US" altLang="ja-JP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※</a:t>
            </a:r>
            <a:r>
              <a:rPr lang="ja-JP" altLang="en-US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「対面（ご来場）」「オンライン（</a:t>
            </a:r>
            <a:r>
              <a:rPr lang="en-US" altLang="ja-JP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）」どちらかに</a:t>
            </a:r>
            <a:r>
              <a:rPr lang="ja-JP" altLang="en-US" sz="1020" dirty="0" err="1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</a:t>
            </a:r>
            <a:r>
              <a:rPr lang="ja-JP" altLang="en-US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印をお願いします。→ ＜対面（ご来場）　／　オンライン（</a:t>
            </a:r>
            <a:r>
              <a:rPr lang="en-US" altLang="ja-JP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Zoom</a:t>
            </a:r>
            <a:r>
              <a:rPr lang="ja-JP" altLang="en-US" sz="102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）＞</a:t>
            </a:r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98085F36-A27F-4A01-8E5B-4092FBD6E727}"/>
              </a:ext>
            </a:extLst>
          </p:cNvPr>
          <p:cNvCxnSpPr/>
          <p:nvPr/>
        </p:nvCxnSpPr>
        <p:spPr>
          <a:xfrm>
            <a:off x="340159" y="2250142"/>
            <a:ext cx="707424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128D3C23-ECB7-C18B-AC0A-ADE4774B83A3}"/>
              </a:ext>
            </a:extLst>
          </p:cNvPr>
          <p:cNvCxnSpPr/>
          <p:nvPr/>
        </p:nvCxnSpPr>
        <p:spPr>
          <a:xfrm>
            <a:off x="533936" y="5238394"/>
            <a:ext cx="1820064" cy="47621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>
            <a:extLst>
              <a:ext uri="{FF2B5EF4-FFF2-40B4-BE49-F238E27FC236}">
                <a16:creationId xmlns:a16="http://schemas.microsoft.com/office/drawing/2014/main" id="{F772A714-F8B2-7B3C-FF0E-DB682C40418E}"/>
              </a:ext>
            </a:extLst>
          </p:cNvPr>
          <p:cNvCxnSpPr>
            <a:cxnSpLocks/>
          </p:cNvCxnSpPr>
          <p:nvPr/>
        </p:nvCxnSpPr>
        <p:spPr>
          <a:xfrm>
            <a:off x="5027559" y="5243687"/>
            <a:ext cx="2164270" cy="44523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640146"/>
      </p:ext>
    </p:extLst>
  </p:cSld>
  <p:clrMapOvr>
    <a:masterClrMapping/>
  </p:clrMapOvr>
</p:sld>
</file>

<file path=ppt/theme/theme1.xml><?xml version="1.0" encoding="utf-8"?>
<a:theme xmlns:a="http://schemas.openxmlformats.org/drawingml/2006/main" name="11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D14BBAA0-EBDA-4F80-B5E5-6A060B58EB30}" vid="{E91C9F3B-FA2D-4D28-9E30-9B6A997020B2}"/>
    </a:ext>
  </a:extLst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</Template>
  <TotalTime>0</TotalTime>
  <Words>549</Words>
  <Application>Microsoft Office PowerPoint</Application>
  <PresentationFormat>ユーザー設定</PresentationFormat>
  <Paragraphs>87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12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6" baseType="lpstr">
      <vt:lpstr>HGPｺﾞｼｯｸM</vt:lpstr>
      <vt:lpstr>HGP創英角ｺﾞｼｯｸUB</vt:lpstr>
      <vt:lpstr>HGS創英角ﾎﾟｯﾌﾟ体</vt:lpstr>
      <vt:lpstr>HGｺﾞｼｯｸE</vt:lpstr>
      <vt:lpstr>Meiryo UI</vt:lpstr>
      <vt:lpstr>ＭＳ Ｐ明朝</vt:lpstr>
      <vt:lpstr>ＭＳ ゴシック</vt:lpstr>
      <vt:lpstr>メイリオ</vt:lpstr>
      <vt:lpstr>小塚ゴシック Pro B</vt:lpstr>
      <vt:lpstr>Arial</vt:lpstr>
      <vt:lpstr>Calibri</vt:lpstr>
      <vt:lpstr>Calibri Light</vt:lpstr>
      <vt:lpstr>11</vt:lpstr>
      <vt:lpstr>Office テーマ</vt:lpstr>
      <vt:lpstr>PowerPoint プレゼンテーション</vt:lpstr>
      <vt:lpstr>CMCAキャリアコンサルタント養成講習 【無料説明会申込書】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2013-07-04T11:22:33Z</dcterms:created>
  <dcterms:modified xsi:type="dcterms:W3CDTF">2026-06-12T08:35:06Z</dcterms:modified>
</cp:coreProperties>
</file>